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ossley, Elizabeth CSCD:EX" initials="CEC" lastIdx="4" clrIdx="0"/>
  <p:cmAuthor id="1" name="Coe, Donna CSCD:EX" initials="CD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BF980-9498-43D5-ADFE-6BFD6A229CE5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05F74-3431-4622-9496-DE5ED8A52E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12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05F74-3431-4622-9496-DE5ED8A52EE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67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51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97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24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600200" y="3200400"/>
            <a:ext cx="5997279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algn="ctr">
              <a:buFontTx/>
              <a:buNone/>
              <a:defRPr sz="2400">
                <a:solidFill>
                  <a:schemeClr val="bg1"/>
                </a:solidFill>
                <a:latin typeface="Myriad Web Pro Condensed" pitchFamily="34" charset="0"/>
              </a:defRPr>
            </a:lvl1pPr>
          </a:lstStyle>
          <a:p>
            <a:r>
              <a:rPr lang="en-CA" dirty="0" smtClean="0"/>
              <a:t>Click icon to change picture or highlight and delete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14600"/>
            <a:ext cx="777240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FCE9B2"/>
                </a:solidFill>
                <a:latin typeface="Myriad Web Pro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0200"/>
            <a:ext cx="77724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t" anchorCtr="0">
            <a:no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>
              <a:bevelT w="25400" h="25400"/>
            </a:sp3d>
          </a:bodyPr>
          <a:lstStyle>
            <a:lvl1pPr algn="ctr">
              <a:defRPr sz="4800" b="1" i="0" cap="none" spc="0">
                <a:ln>
                  <a:noFill/>
                </a:ln>
                <a:solidFill>
                  <a:srgbClr val="FDB913"/>
                </a:solidFill>
                <a:effectLst>
                  <a:outerShdw blurRad="50800" dist="50800" dir="2460000" algn="ctr" rotWithShape="0">
                    <a:schemeClr val="tx1"/>
                  </a:outerShdw>
                </a:effectLst>
                <a:latin typeface="Myriad Web Pro Condensed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5486399"/>
            <a:ext cx="27432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FontTx/>
              <a:buNone/>
              <a:defRPr sz="1600" b="0" i="0" baseline="0">
                <a:solidFill>
                  <a:schemeClr val="bg1"/>
                </a:solidFill>
                <a:latin typeface="Myriad Web Pro Condensed" pitchFamily="34" charset="0"/>
              </a:defRPr>
            </a:lvl1pPr>
            <a:lvl2pPr>
              <a:buFontTx/>
              <a:buNone/>
              <a:defRPr sz="1800">
                <a:solidFill>
                  <a:schemeClr val="bg1"/>
                </a:solidFill>
                <a:latin typeface="Myriad Web Pro Condensed" pitchFamily="34" charset="0"/>
              </a:defRPr>
            </a:lvl2pPr>
            <a:lvl3pPr>
              <a:buFontTx/>
              <a:buNone/>
              <a:defRPr sz="1600">
                <a:solidFill>
                  <a:schemeClr val="bg1"/>
                </a:solidFill>
                <a:latin typeface="Myriad Web Pro Condensed" pitchFamily="34" charset="0"/>
              </a:defRPr>
            </a:lvl3pPr>
          </a:lstStyle>
          <a:p>
            <a:pPr lvl="0"/>
            <a:r>
              <a:rPr lang="en-US" dirty="0" smtClean="0"/>
              <a:t>Presented by</a:t>
            </a:r>
            <a:br>
              <a:rPr lang="en-US" dirty="0" smtClean="0"/>
            </a:b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Address</a:t>
            </a:r>
            <a:br>
              <a:rPr lang="en-US" dirty="0" smtClean="0"/>
            </a:br>
            <a:r>
              <a:rPr lang="en-US" dirty="0" smtClean="0"/>
              <a:t>Phone</a:t>
            </a:r>
            <a:br>
              <a:rPr lang="en-US" dirty="0" smtClean="0"/>
            </a:br>
            <a:r>
              <a:rPr lang="en-US" dirty="0" smtClean="0"/>
              <a:t>Contact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" y="116632"/>
            <a:ext cx="31745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7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3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45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1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699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32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72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76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0B9A3-053C-400B-92D4-5D68E0021B0E}" type="datetimeFigureOut">
              <a:rPr lang="en-CA" smtClean="0"/>
              <a:t>2017-08-14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4FF94-EF63-4D6C-BDD9-1BB2A386FA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08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rner-animation2.gif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5979319" y="0"/>
            <a:ext cx="3161519" cy="1342729"/>
          </a:xfrm>
          <a:prstGeom prst="rect">
            <a:avLst/>
          </a:prstGeom>
        </p:spPr>
      </p:pic>
      <p:pic>
        <p:nvPicPr>
          <p:cNvPr id="8" name="Picture 6" descr="SharedServices_PowerPoint_BC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74799"/>
            <a:ext cx="6357938" cy="54117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7377" y="6074545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94A240-5F5D-4BEF-887F-329978B244BD}" type="slidenum">
              <a:rPr lang="en-CA" sz="3000">
                <a:solidFill>
                  <a:srgbClr val="4F81BD">
                    <a:lumMod val="75000"/>
                  </a:srgbClr>
                </a:solidFill>
                <a:latin typeface="Myriad Web Pro" pitchFamily="34" charset="0"/>
              </a:rPr>
              <a:pPr/>
              <a:t>‹#›</a:t>
            </a:fld>
            <a:r>
              <a:rPr lang="en-CA" dirty="0">
                <a:solidFill>
                  <a:prstClr val="black"/>
                </a:solidFill>
              </a:rPr>
              <a:t> </a:t>
            </a:r>
            <a:endParaRPr lang="en-CA" sz="3000" b="1" dirty="0">
              <a:solidFill>
                <a:srgbClr val="1F497D">
                  <a:lumMod val="60000"/>
                  <a:lumOff val="40000"/>
                </a:srgbClr>
              </a:solidFill>
              <a:latin typeface="Myriad Web Pro" pitchFamily="34" charset="0"/>
            </a:endParaRPr>
          </a:p>
        </p:txBody>
      </p:sp>
      <p:pic>
        <p:nvPicPr>
          <p:cNvPr id="1039" name="Picture 15" descr="\\VOLCANO\NINIXON$\PROFILE\DESKTOP\BC_CSCD_H_RGB_sanBPOE_rev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48400" cy="1443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7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64296"/>
            <a:ext cx="7846640" cy="240486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 and Submit  the Budget Forecast Report (BFR)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63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92695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Submission Tab of the BFR and review the instructions. The BFR form will not be editable after it has been submitted.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1484784"/>
            <a:ext cx="5746540" cy="403244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092280" y="501317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5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351" y="836712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alert message will appear once Submit BFR has been initiated. It is a confirmation that you are ready to submit the BFR and that the action cannot be undone. 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OK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23728" y="2780928"/>
            <a:ext cx="4679816" cy="244827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5400000" flipH="1">
            <a:off x="4968044" y="522920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81809" y="1628800"/>
            <a:ext cx="5942519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728" y="83671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Confirmation that the BFR has been successfully submitted will display and the BFR status will display as BFR Submitted.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580112" y="23488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 flipH="1">
            <a:off x="933737" y="58772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88032" y="2780928"/>
            <a:ext cx="7772400" cy="266429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t" anchorCtr="0">
            <a:noAutofit/>
            <a:scene3d>
              <a:camera prst="orthographicFront"/>
              <a:lightRig rig="balanced" dir="t">
                <a:rot lat="0" lon="0" rev="6600000"/>
              </a:lightRig>
            </a:scene3d>
            <a:sp3d extrusionH="107950">
              <a:bevelT w="25400" h="254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i="0" kern="1200" cap="none" spc="0">
                <a:ln>
                  <a:noFill/>
                </a:ln>
                <a:solidFill>
                  <a:srgbClr val="FDB913"/>
                </a:solidFill>
                <a:effectLst>
                  <a:outerShdw blurRad="50800" dist="50800" dir="2460000" algn="ctr" rotWithShape="0">
                    <a:schemeClr val="tx1"/>
                  </a:outerShdw>
                </a:effectLst>
                <a:latin typeface="Myriad Web Pro Condensed" pitchFamily="34" charset="0"/>
                <a:ea typeface="+mj-ea"/>
                <a:cs typeface="+mj-cs"/>
              </a:defRPr>
            </a:lvl1pPr>
          </a:lstStyle>
          <a:p>
            <a:r>
              <a:rPr lang="en-CA" sz="1800" dirty="0" smtClean="0">
                <a:solidFill>
                  <a:schemeClr val="bg1"/>
                </a:solidFill>
              </a:rPr>
              <a:t/>
            </a:r>
            <a:br>
              <a:rPr lang="en-CA" sz="1800" dirty="0" smtClean="0">
                <a:solidFill>
                  <a:schemeClr val="bg1"/>
                </a:solidFill>
              </a:rPr>
            </a:br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LGIS Website :</a:t>
            </a:r>
            <a:b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https:/www.localgovernment informationsystem.gov.bc.ca/LGIS</a:t>
            </a:r>
            <a:b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assistance please contact: </a:t>
            </a:r>
            <a:b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(250) 953-3008</a:t>
            </a:r>
            <a:b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: infra@gov.bc.ca</a:t>
            </a:r>
            <a:br>
              <a:rPr lang="en-CA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800" dirty="0" smtClean="0">
                <a:solidFill>
                  <a:schemeClr val="bg1"/>
                </a:solidFill>
              </a:rPr>
              <a:t/>
            </a:r>
            <a:br>
              <a:rPr lang="en-CA" sz="1800" dirty="0" smtClean="0">
                <a:solidFill>
                  <a:schemeClr val="bg1"/>
                </a:solidFill>
              </a:rPr>
            </a:br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63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04320"/>
            <a:ext cx="72779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New BFR Report opens to a summary page. 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a review of this page please see the Power Point titled, “Create New BFR”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complete the BFR, click on BFR Form Tab.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3"/>
            <a:ext cx="6912768" cy="457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83768" y="3020947"/>
            <a:ext cx="0" cy="603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79" y="2924944"/>
            <a:ext cx="6768752" cy="32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92696"/>
            <a:ext cx="70567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BFR Form tab opens with Form Instructions displayed at the top of the page.  Please review the Form Instructions for important information.</a:t>
            </a:r>
          </a:p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particular importance is the bullet: 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value highlighted in </a:t>
            </a:r>
            <a:r>
              <a:rPr lang="en-CA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remaining balance of approved eligible project costs less the total net eligible costs of claims submitted and/or paid (including the proponent contribution). The sum of the Projected Expenditures cannot exceed the total highlighted in </a:t>
            </a:r>
            <a:r>
              <a:rPr lang="en-CA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green.</a:t>
            </a:r>
          </a:p>
          <a:p>
            <a:endParaRPr lang="en-CA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812360" y="4509120"/>
            <a:ext cx="103825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1196752"/>
            <a:ext cx="6336704" cy="5078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7835" y="47413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BFR Form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3698454"/>
            <a:ext cx="6552728" cy="2898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620688"/>
            <a:ext cx="64087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Enter the Projected Expenditures for Each Program Year Ending March 31</a:t>
            </a:r>
            <a:r>
              <a:rPr lang="en-CA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Projected Expenditures includes your Share as well as the Provincial Share and the Federal Share (if applicable). 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The system calculates values as they are entered on each line. You will see a scrolling icon to reflect this calculation process. Click on the next dollar value box to proceed with your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entry.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calculator icon       to see how the calculations are derived.</a:t>
            </a:r>
          </a:p>
          <a:p>
            <a:endParaRPr lang="en-C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98" y="3069268"/>
            <a:ext cx="219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884368" y="49411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31915" y="3944675"/>
            <a:ext cx="0" cy="579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20688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review the Projected Expenditures calculation example. </a:t>
            </a: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calculator icon .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$100,000 was entered in the 2017/2018 Projected Expenditures field.</a:t>
            </a:r>
          </a:p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The program for this project states that the Proponent pays 50% (column A) of the Total Net Eligible Costs, the Province pays 25% (Column B) and the Federal Government pays 25% (Column C). Cost shares are determined by the program and identified in the project shared cost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$100,000 entry is displayed as Proponent amount $50,000 (50%), Provincial amount $25,000 (25%) and the Federal Government amount $25,000 (25%)</a:t>
            </a:r>
          </a:p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Calculated Grant Forecast is the sum of the Provincial Amount plus the Federal Government Amount. ($50,000)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30" y="923922"/>
            <a:ext cx="219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45003"/>
            <a:ext cx="5904656" cy="14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5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48680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Enter values for the Projected Expenditures for Each Program Fiscal Year April 1</a:t>
            </a:r>
            <a:r>
              <a:rPr lang="en-CA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March 31</a:t>
            </a:r>
            <a:r>
              <a:rPr lang="en-CA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</a:p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a variance (unallocated forecast amount) remains, an explanation must be provided in the text box.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a variance may occur if the full grant amount is not expected to be reimbursed.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2636912"/>
            <a:ext cx="58007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7472363" y="55892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313" y="980728"/>
            <a:ext cx="5714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Once all Projected Expenditures for Each Program Year have been entered and saved, you may add attachments to support your projections although they are not necessary unless requested.</a:t>
            </a:r>
          </a:p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Attachments Tab, click Browse to find the document you want to attach.</a:t>
            </a:r>
          </a:p>
          <a:p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Click Upload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Note* that the maximum file size is 10mb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501008"/>
            <a:ext cx="5667375" cy="28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10211" y="3961490"/>
            <a:ext cx="0" cy="579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444208" y="472514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7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7262" y="831022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document that is uploaded will appear in the Document Name grid 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629275" cy="192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51720" y="1772816"/>
            <a:ext cx="0" cy="1083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03648" y="4797152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BFR is now ready to Submit to the Ministry for review.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porateDark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563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CorporateDarkBlue</vt:lpstr>
      <vt:lpstr>Complete and Submit  the Budget Forecast Report (BFR)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British Columbia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New Budget Forecast Report (BFR)</dc:title>
  <dc:creator>Grimston, Liane CSCD:EX</dc:creator>
  <cp:lastModifiedBy>Cheung, Ryan CSCD:EX</cp:lastModifiedBy>
  <cp:revision>48</cp:revision>
  <dcterms:created xsi:type="dcterms:W3CDTF">2017-08-04T14:52:23Z</dcterms:created>
  <dcterms:modified xsi:type="dcterms:W3CDTF">2017-08-14T19:21:17Z</dcterms:modified>
</cp:coreProperties>
</file>